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</p:sldIdLst>
  <p:sldSz cx="6858000" cy="9906000" type="A4"/>
  <p:notesSz cx="6858000" cy="9144000"/>
  <p:embeddedFontLst>
    <p:embeddedFont>
      <p:font typeface="Baloo Bhaina" panose="03080902040302020200" pitchFamily="66" charset="-122"/>
      <p:regular r:id="rId4"/>
    </p:embeddedFont>
    <p:embeddedFont>
      <p:font typeface="iSlide云犹体-iFonts联名" panose="00000500000000000000" pitchFamily="2" charset="-122"/>
      <p:regular r:id="rId5"/>
    </p:embeddedFont>
    <p:embeddedFont>
      <p:font typeface="TypoPRO Dancing Script" panose="03080600040507000D00" pitchFamily="66" charset="-122"/>
      <p:regular r:id="rId6"/>
    </p:embeddedFont>
    <p:embeddedFont>
      <p:font typeface="仓耳周珂正大榜书" panose="02020400000000000000" pitchFamily="18" charset="-122"/>
      <p:regular r:id="rId7"/>
    </p:embeddedFont>
    <p:embeddedFont>
      <p:font typeface="鸿雷板书简体" panose="00000500000000000000" pitchFamily="2" charset="-122"/>
      <p:regular r:id="rId8"/>
    </p:embeddedFont>
    <p:embeddedFont>
      <p:font typeface="摄图摩登小方体-iFonts联名" panose="00000500000000000000" pitchFamily="2" charset="-122"/>
      <p:regular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3FA"/>
    <a:srgbClr val="FFCCFF"/>
    <a:srgbClr val="FDF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2640" y="-13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274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92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90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24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06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0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85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24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14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2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120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144403-CB22-43E1-BB7C-256FABC8C0EF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01C2A-FC96-40BF-8DA4-CDBC7937B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53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桌子, 室内, 建筑, 食物&#10;&#10;AI 生成的内容可能不正确。">
            <a:extLst>
              <a:ext uri="{FF2B5EF4-FFF2-40B4-BE49-F238E27FC236}">
                <a16:creationId xmlns:a16="http://schemas.microsoft.com/office/drawing/2014/main" id="{F625DD40-84BF-25FD-0C16-4C9E69307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9" b="334"/>
          <a:stretch/>
        </p:blipFill>
        <p:spPr>
          <a:xfrm>
            <a:off x="0" y="-16669"/>
            <a:ext cx="6858000" cy="9939338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389E36-1F93-8AE7-5FF2-71061A9C3544}"/>
              </a:ext>
            </a:extLst>
          </p:cNvPr>
          <p:cNvGrpSpPr/>
          <p:nvPr/>
        </p:nvGrpSpPr>
        <p:grpSpPr>
          <a:xfrm>
            <a:off x="4556460" y="713394"/>
            <a:ext cx="1415772" cy="6725989"/>
            <a:chOff x="4342147" y="1513493"/>
            <a:chExt cx="1415772" cy="672598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F4A5C29-B9D4-7612-D9D7-1CAC6F40B555}"/>
                </a:ext>
              </a:extLst>
            </p:cNvPr>
            <p:cNvSpPr txBox="1"/>
            <p:nvPr/>
          </p:nvSpPr>
          <p:spPr>
            <a:xfrm>
              <a:off x="4342147" y="5196074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dirty="0">
                  <a:ln w="19050">
                    <a:solidFill>
                      <a:srgbClr val="FDF1FB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Slide云犹体-iFonts联名" panose="00000500000000000000" pitchFamily="2" charset="-122"/>
                  <a:ea typeface="iSlide云犹体-iFonts联名" panose="00000500000000000000" pitchFamily="2" charset="-122"/>
                </a:rPr>
                <a:t>重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821A2C4-5D0E-DABE-8E2C-0A370732E1FB}"/>
                </a:ext>
              </a:extLst>
            </p:cNvPr>
            <p:cNvSpPr txBox="1"/>
            <p:nvPr/>
          </p:nvSpPr>
          <p:spPr>
            <a:xfrm>
              <a:off x="4342147" y="6669822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dirty="0">
                  <a:ln w="19050">
                    <a:solidFill>
                      <a:srgbClr val="FDF1FB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Slide云犹体-iFonts联名" panose="00000500000000000000" pitchFamily="2" charset="-122"/>
                  <a:ea typeface="iSlide云犹体-iFonts联名" panose="00000500000000000000" pitchFamily="2" charset="-122"/>
                </a:rPr>
                <a:t>构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858DDA5-DDC8-FC59-3EF9-BDD132E8366F}"/>
                </a:ext>
              </a:extLst>
            </p:cNvPr>
            <p:cNvSpPr txBox="1"/>
            <p:nvPr/>
          </p:nvSpPr>
          <p:spPr>
            <a:xfrm>
              <a:off x="4342147" y="1513493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dirty="0">
                  <a:ln w="19050">
                    <a:solidFill>
                      <a:srgbClr val="FDF1FB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Slide云犹体-iFonts联名" panose="00000500000000000000" pitchFamily="2" charset="-122"/>
                  <a:ea typeface="iSlide云犹体-iFonts联名" panose="00000500000000000000" pitchFamily="2" charset="-122"/>
                </a:rPr>
                <a:t>信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2BC2928-0D12-ECDF-8003-DED24E671CCA}"/>
                </a:ext>
              </a:extLst>
            </p:cNvPr>
            <p:cNvSpPr txBox="1"/>
            <p:nvPr/>
          </p:nvSpPr>
          <p:spPr>
            <a:xfrm>
              <a:off x="4342147" y="2987241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dirty="0">
                  <a:ln w="19050">
                    <a:solidFill>
                      <a:srgbClr val="FDF1FB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Slide云犹体-iFonts联名" panose="00000500000000000000" pitchFamily="2" charset="-122"/>
                  <a:ea typeface="iSlide云犹体-iFonts联名" panose="00000500000000000000" pitchFamily="2" charset="-122"/>
                </a:rPr>
                <a:t>息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FD09CF7-4D40-5FDD-C777-D8CC8F583B15}"/>
                </a:ext>
              </a:extLst>
            </p:cNvPr>
            <p:cNvSpPr txBox="1"/>
            <p:nvPr/>
          </p:nvSpPr>
          <p:spPr>
            <a:xfrm>
              <a:off x="4342147" y="4460989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>
                  <a:ln w="19050">
                    <a:solidFill>
                      <a:srgbClr val="FDF1FB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Slide云犹体-iFonts联名" panose="00000500000000000000" pitchFamily="2" charset="-122"/>
                  <a:ea typeface="iSlide云犹体-iFonts联名" panose="00000500000000000000" pitchFamily="2" charset="-122"/>
                </a:rPr>
                <a:t>技术</a:t>
              </a:r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C0D2FD68-CC53-D0E7-1064-5254B24B0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3071" y="8743949"/>
            <a:ext cx="1251857" cy="43815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13EBFF88-B426-0E93-8CF9-60B3F4B7FBB5}"/>
              </a:ext>
            </a:extLst>
          </p:cNvPr>
          <p:cNvGrpSpPr/>
          <p:nvPr/>
        </p:nvGrpSpPr>
        <p:grpSpPr>
          <a:xfrm>
            <a:off x="885768" y="4593069"/>
            <a:ext cx="2784924" cy="2846314"/>
            <a:chOff x="543806" y="4542478"/>
            <a:chExt cx="2784924" cy="2846314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7ECAB96-0A6D-0585-AFA3-CFFDB69ACCE9}"/>
                </a:ext>
              </a:extLst>
            </p:cNvPr>
            <p:cNvSpPr/>
            <p:nvPr/>
          </p:nvSpPr>
          <p:spPr>
            <a:xfrm>
              <a:off x="543806" y="4542478"/>
              <a:ext cx="2784924" cy="2846314"/>
            </a:xfrm>
            <a:prstGeom prst="roundRect">
              <a:avLst/>
            </a:prstGeom>
            <a:gradFill>
              <a:gsLst>
                <a:gs pos="0">
                  <a:srgbClr val="FDF1FB">
                    <a:alpha val="30000"/>
                  </a:srgbClr>
                </a:gs>
                <a:gs pos="100000">
                  <a:srgbClr val="E2F3FA">
                    <a:alpha val="30000"/>
                  </a:srgbClr>
                </a:gs>
              </a:gsLst>
              <a:lin ang="27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CFF"/>
                </a:solidFill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DFA6C35-4267-8D10-7624-8CA302A94F4C}"/>
                </a:ext>
              </a:extLst>
            </p:cNvPr>
            <p:cNvGrpSpPr/>
            <p:nvPr/>
          </p:nvGrpSpPr>
          <p:grpSpPr>
            <a:xfrm>
              <a:off x="946254" y="4851735"/>
              <a:ext cx="1980029" cy="2227801"/>
              <a:chOff x="946254" y="4657585"/>
              <a:chExt cx="1980029" cy="2227801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5643378E-63A8-62C6-F828-DE13083377B8}"/>
                  </a:ext>
                </a:extLst>
              </p:cNvPr>
              <p:cNvGrpSpPr/>
              <p:nvPr/>
            </p:nvGrpSpPr>
            <p:grpSpPr>
              <a:xfrm>
                <a:off x="946254" y="4657585"/>
                <a:ext cx="1980029" cy="1046440"/>
                <a:chOff x="972552" y="4973362"/>
                <a:chExt cx="1980029" cy="1046440"/>
              </a:xfrm>
            </p:grpSpPr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D6F28603-2AB3-AB4D-416E-05496B72ED11}"/>
                    </a:ext>
                  </a:extLst>
                </p:cNvPr>
                <p:cNvSpPr txBox="1"/>
                <p:nvPr/>
              </p:nvSpPr>
              <p:spPr>
                <a:xfrm>
                  <a:off x="972552" y="4973362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  <a:latin typeface="仓耳周珂正大榜书" panose="02020400000000000000" pitchFamily="18" charset="-122"/>
                      <a:ea typeface="仓耳周珂正大榜书" panose="02020400000000000000" pitchFamily="18" charset="-122"/>
                    </a:rPr>
                    <a:t>自由的教辅</a:t>
                  </a: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3B223B1-41F7-F602-F829-DDC3CE5AD149}"/>
                    </a:ext>
                  </a:extLst>
                </p:cNvPr>
                <p:cNvSpPr txBox="1"/>
                <p:nvPr/>
              </p:nvSpPr>
              <p:spPr>
                <a:xfrm>
                  <a:off x="972552" y="5496582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  <a:latin typeface="仓耳周珂正大榜书" panose="02020400000000000000" pitchFamily="18" charset="-122"/>
                      <a:ea typeface="仓耳周珂正大榜书" panose="02020400000000000000" pitchFamily="18" charset="-122"/>
                    </a:rPr>
                    <a:t>平等地学习</a:t>
                  </a:r>
                </a:p>
              </p:txBody>
            </p: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A23C11F-8559-EFE8-62EB-C192AE038E26}"/>
                  </a:ext>
                </a:extLst>
              </p:cNvPr>
              <p:cNvSpPr txBox="1"/>
              <p:nvPr/>
            </p:nvSpPr>
            <p:spPr>
              <a:xfrm>
                <a:off x="946254" y="5869723"/>
                <a:ext cx="198002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For </a:t>
                </a:r>
                <a:r>
                  <a:rPr lang="en-US" altLang="zh-CN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F</a:t>
                </a:r>
                <a:r>
                  <a:rPr lang="zh-CN" altLang="en-US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reedom, </a:t>
                </a:r>
                <a:endParaRPr lang="en-US" altLang="zh-CN" sz="2000" dirty="0">
                  <a:ln w="3175">
                    <a:solidFill>
                      <a:srgbClr val="E2F3FA"/>
                    </a:solidFill>
                  </a:ln>
                  <a:solidFill>
                    <a:srgbClr val="FDF1FB"/>
                  </a:solidFill>
                  <a:latin typeface="TypoPRO Dancing Script" panose="03080600040507000D00" pitchFamily="66" charset="-122"/>
                  <a:ea typeface="TypoPRO Dancing Script" panose="03080600040507000D00" pitchFamily="66" charset="-122"/>
                </a:endParaRPr>
              </a:p>
              <a:p>
                <a:pPr algn="ctr"/>
                <a:r>
                  <a:rPr lang="en-US" altLang="zh-CN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F</a:t>
                </a:r>
                <a:r>
                  <a:rPr lang="zh-CN" altLang="en-US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or </a:t>
                </a:r>
                <a:r>
                  <a:rPr lang="en-US" altLang="zh-CN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H</a:t>
                </a:r>
                <a:r>
                  <a:rPr lang="zh-CN" altLang="en-US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uman </a:t>
                </a:r>
                <a:r>
                  <a:rPr lang="en-US" altLang="zh-CN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R</a:t>
                </a:r>
                <a:r>
                  <a:rPr lang="zh-CN" altLang="en-US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ights, </a:t>
                </a:r>
                <a:endParaRPr lang="en-US" altLang="zh-CN" sz="2000" dirty="0">
                  <a:ln w="3175">
                    <a:solidFill>
                      <a:srgbClr val="E2F3FA"/>
                    </a:solidFill>
                  </a:ln>
                  <a:solidFill>
                    <a:srgbClr val="FDF1FB"/>
                  </a:solidFill>
                  <a:latin typeface="TypoPRO Dancing Script" panose="03080600040507000D00" pitchFamily="66" charset="-122"/>
                  <a:ea typeface="TypoPRO Dancing Script" panose="03080600040507000D00" pitchFamily="66" charset="-122"/>
                </a:endParaRPr>
              </a:p>
              <a:p>
                <a:pPr algn="ctr"/>
                <a:r>
                  <a:rPr lang="en-US" altLang="zh-CN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F</a:t>
                </a:r>
                <a:r>
                  <a:rPr lang="zh-CN" altLang="en-US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or </a:t>
                </a:r>
                <a:r>
                  <a:rPr lang="en-US" altLang="zh-CN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T</a:t>
                </a:r>
                <a:r>
                  <a:rPr lang="zh-CN" altLang="en-US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omorrow</a:t>
                </a:r>
                <a:r>
                  <a:rPr lang="en-US" altLang="zh-CN" sz="2000" dirty="0">
                    <a:ln w="3175">
                      <a:solidFill>
                        <a:srgbClr val="E2F3FA"/>
                      </a:solidFill>
                    </a:ln>
                    <a:solidFill>
                      <a:srgbClr val="FDF1FB"/>
                    </a:solidFill>
                    <a:latin typeface="TypoPRO Dancing Script" panose="03080600040507000D00" pitchFamily="66" charset="-122"/>
                    <a:ea typeface="TypoPRO Dancing Script" panose="03080600040507000D00" pitchFamily="66" charset="-122"/>
                  </a:rPr>
                  <a:t>.</a:t>
                </a:r>
                <a:endParaRPr lang="zh-CN" altLang="en-US" sz="2000" dirty="0">
                  <a:ln w="3175">
                    <a:solidFill>
                      <a:srgbClr val="E2F3FA"/>
                    </a:solidFill>
                  </a:ln>
                  <a:solidFill>
                    <a:srgbClr val="FDF1FB"/>
                  </a:solidFill>
                  <a:latin typeface="TypoPRO Dancing Script" panose="03080600040507000D00" pitchFamily="66" charset="-122"/>
                  <a:ea typeface="TypoPRO Dancing Script" panose="03080600040507000D00" pitchFamily="66" charset="-122"/>
                </a:endParaRPr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B38C884-6C71-551D-7291-EC91B58685E3}"/>
              </a:ext>
            </a:extLst>
          </p:cNvPr>
          <p:cNvGrpSpPr/>
          <p:nvPr/>
        </p:nvGrpSpPr>
        <p:grpSpPr>
          <a:xfrm>
            <a:off x="885768" y="713394"/>
            <a:ext cx="2784924" cy="1473748"/>
            <a:chOff x="885768" y="713394"/>
            <a:chExt cx="2784924" cy="1473748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F784DFF-E43F-8861-C1B0-62DA3757060C}"/>
                </a:ext>
              </a:extLst>
            </p:cNvPr>
            <p:cNvSpPr/>
            <p:nvPr/>
          </p:nvSpPr>
          <p:spPr>
            <a:xfrm>
              <a:off x="885768" y="713394"/>
              <a:ext cx="2784924" cy="1473748"/>
            </a:xfrm>
            <a:prstGeom prst="roundRect">
              <a:avLst/>
            </a:prstGeom>
            <a:gradFill>
              <a:gsLst>
                <a:gs pos="0">
                  <a:srgbClr val="FDF1FB">
                    <a:alpha val="30000"/>
                  </a:srgbClr>
                </a:gs>
                <a:gs pos="100000">
                  <a:srgbClr val="E2F3FA">
                    <a:alpha val="30000"/>
                  </a:srgbClr>
                </a:gs>
              </a:gsLst>
              <a:lin ang="27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CFF"/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A884551-381E-F465-F7CA-13BAD5C40F2F}"/>
                </a:ext>
              </a:extLst>
            </p:cNvPr>
            <p:cNvGrpSpPr/>
            <p:nvPr/>
          </p:nvGrpSpPr>
          <p:grpSpPr>
            <a:xfrm>
              <a:off x="1093200" y="984756"/>
              <a:ext cx="2370061" cy="931024"/>
              <a:chOff x="1090719" y="945334"/>
              <a:chExt cx="2370061" cy="931024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A1C2638-C7A6-C365-D346-18E2A35E3619}"/>
                  </a:ext>
                </a:extLst>
              </p:cNvPr>
              <p:cNvSpPr txBox="1"/>
              <p:nvPr/>
            </p:nvSpPr>
            <p:spPr>
              <a:xfrm>
                <a:off x="1090719" y="945334"/>
                <a:ext cx="20617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loo Bhaina" panose="03080902040302020200" pitchFamily="66" charset="-122"/>
                    <a:ea typeface="Baloo Bhaina" panose="03080902040302020200" pitchFamily="66" charset="-122"/>
                  </a:rPr>
                  <a:t>Distribution Info:</a:t>
                </a:r>
                <a:endParaRPr lang="zh-CN" altLang="en-US" dirty="0">
                  <a:solidFill>
                    <a:schemeClr val="bg1"/>
                  </a:solidFill>
                  <a:latin typeface="Baloo Bhaina" panose="03080902040302020200" pitchFamily="66" charset="-122"/>
                  <a:ea typeface="Baloo Bhaina" panose="03080902040302020200" pitchFamily="66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249713E-F239-6BD9-8592-0FD67D892AAF}"/>
                  </a:ext>
                </a:extLst>
              </p:cNvPr>
              <p:cNvSpPr txBox="1"/>
              <p:nvPr/>
            </p:nvSpPr>
            <p:spPr>
              <a:xfrm>
                <a:off x="1090719" y="1276194"/>
                <a:ext cx="2370061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latin typeface="Baloo Bhaina" panose="03080902040302020200" pitchFamily="66" charset="-122"/>
                    <a:ea typeface="Baloo Bhaina" panose="03080902040302020200" pitchFamily="66" charset="-122"/>
                  </a:rPr>
                  <a:t>Distributor: B5-Software</a:t>
                </a:r>
              </a:p>
              <a:p>
                <a:r>
                  <a:rPr lang="en-US" altLang="zh-CN" sz="1100" dirty="0">
                    <a:solidFill>
                      <a:schemeClr val="bg1"/>
                    </a:solidFill>
                    <a:latin typeface="Baloo Bhaina" panose="03080902040302020200" pitchFamily="66" charset="-122"/>
                    <a:ea typeface="Baloo Bhaina" panose="03080902040302020200" pitchFamily="66" charset="-122"/>
                  </a:rPr>
                  <a:t>Release Date: 5 Apr. 2025</a:t>
                </a:r>
              </a:p>
              <a:p>
                <a:r>
                  <a:rPr lang="en-US" altLang="zh-CN" sz="1100" dirty="0">
                    <a:solidFill>
                      <a:schemeClr val="bg1"/>
                    </a:solidFill>
                    <a:latin typeface="Baloo Bhaina" panose="03080902040302020200" pitchFamily="66" charset="-122"/>
                    <a:ea typeface="Baloo Bhaina" panose="03080902040302020200" pitchFamily="66" charset="-122"/>
                  </a:rPr>
                  <a:t>Version: 0.0.1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5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6C953-32B6-84B8-A7B9-74ADCAE0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E61D59-F5F5-02ED-B9D2-3338B2B3E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5" r="15445"/>
          <a:stretch/>
        </p:blipFill>
        <p:spPr>
          <a:xfrm>
            <a:off x="0" y="-16669"/>
            <a:ext cx="6858000" cy="9939338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F6DFC90-BDEE-9135-94FC-790B516917A5}"/>
              </a:ext>
            </a:extLst>
          </p:cNvPr>
          <p:cNvSpPr/>
          <p:nvPr/>
        </p:nvSpPr>
        <p:spPr>
          <a:xfrm>
            <a:off x="907964" y="8007075"/>
            <a:ext cx="5042067" cy="1473748"/>
          </a:xfrm>
          <a:prstGeom prst="roundRect">
            <a:avLst/>
          </a:prstGeom>
          <a:gradFill>
            <a:gsLst>
              <a:gs pos="0">
                <a:srgbClr val="FDF1FB">
                  <a:alpha val="30000"/>
                </a:srgbClr>
              </a:gs>
              <a:gs pos="100000">
                <a:srgbClr val="E2F3FA">
                  <a:alpha val="30000"/>
                </a:srgbClr>
              </a:gs>
            </a:gsLst>
            <a:lin ang="27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C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A5AA10-ED8A-2DAF-2DE0-D44F1AC9A8ED}"/>
              </a:ext>
            </a:extLst>
          </p:cNvPr>
          <p:cNvSpPr txBox="1"/>
          <p:nvPr/>
        </p:nvSpPr>
        <p:spPr>
          <a:xfrm>
            <a:off x="1490006" y="220145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n w="19050">
                  <a:solidFill>
                    <a:srgbClr val="FDF1FB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Slide云犹体-iFonts联名" panose="00000500000000000000" pitchFamily="2" charset="-122"/>
                <a:ea typeface="iSlide云犹体-iFonts联名" panose="00000500000000000000" pitchFamily="2" charset="-122"/>
              </a:rPr>
              <a:t>信息技术重构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AA95CD-98C6-0CC3-60C4-5564EE7CFDF6}"/>
              </a:ext>
            </a:extLst>
          </p:cNvPr>
          <p:cNvGrpSpPr/>
          <p:nvPr/>
        </p:nvGrpSpPr>
        <p:grpSpPr>
          <a:xfrm>
            <a:off x="1403571" y="8278437"/>
            <a:ext cx="4050853" cy="931024"/>
            <a:chOff x="1336900" y="8312690"/>
            <a:chExt cx="4050853" cy="931024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47102E52-DB9F-2F6B-E9C0-77B0320E9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35896" y="8559127"/>
              <a:ext cx="1251857" cy="438150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9169E2E-21E5-50B4-AC4A-4DC3CB452948}"/>
                </a:ext>
              </a:extLst>
            </p:cNvPr>
            <p:cNvGrpSpPr/>
            <p:nvPr/>
          </p:nvGrpSpPr>
          <p:grpSpPr>
            <a:xfrm>
              <a:off x="1336900" y="8312690"/>
              <a:ext cx="2370061" cy="931024"/>
              <a:chOff x="1090719" y="945334"/>
              <a:chExt cx="2370061" cy="931024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4C75672-EAA7-EE44-3CDA-4B08254E1262}"/>
                  </a:ext>
                </a:extLst>
              </p:cNvPr>
              <p:cNvSpPr txBox="1"/>
              <p:nvPr/>
            </p:nvSpPr>
            <p:spPr>
              <a:xfrm>
                <a:off x="1090719" y="945334"/>
                <a:ext cx="20617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Baloo Bhaina" panose="03080902040302020200" pitchFamily="66" charset="-122"/>
                    <a:ea typeface="Baloo Bhaina" panose="03080902040302020200" pitchFamily="66" charset="-122"/>
                  </a:rPr>
                  <a:t>Distribution Info:</a:t>
                </a:r>
                <a:endParaRPr lang="zh-CN" altLang="en-US" dirty="0">
                  <a:latin typeface="Baloo Bhaina" panose="03080902040302020200" pitchFamily="66" charset="-122"/>
                  <a:ea typeface="Baloo Bhaina" panose="03080902040302020200" pitchFamily="66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A66C85-6A17-376D-5477-74AF1671FBD0}"/>
                  </a:ext>
                </a:extLst>
              </p:cNvPr>
              <p:cNvSpPr txBox="1"/>
              <p:nvPr/>
            </p:nvSpPr>
            <p:spPr>
              <a:xfrm>
                <a:off x="1090719" y="1276194"/>
                <a:ext cx="2370061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latin typeface="Baloo Bhaina" panose="03080902040302020200" pitchFamily="66" charset="-122"/>
                    <a:ea typeface="Baloo Bhaina" panose="03080902040302020200" pitchFamily="66" charset="-122"/>
                  </a:rPr>
                  <a:t>Distributor: B5-Software</a:t>
                </a:r>
              </a:p>
              <a:p>
                <a:r>
                  <a:rPr lang="en-US" altLang="zh-CN" sz="1100" dirty="0">
                    <a:latin typeface="Baloo Bhaina" panose="03080902040302020200" pitchFamily="66" charset="-122"/>
                    <a:ea typeface="Baloo Bhaina" panose="03080902040302020200" pitchFamily="66" charset="-122"/>
                  </a:rPr>
                  <a:t>Release Date: 5 Apr. 2025</a:t>
                </a:r>
              </a:p>
              <a:p>
                <a:r>
                  <a:rPr lang="en-US" altLang="zh-CN" sz="1100" dirty="0">
                    <a:latin typeface="Baloo Bhaina" panose="03080902040302020200" pitchFamily="66" charset="-122"/>
                    <a:ea typeface="Baloo Bhaina" panose="03080902040302020200" pitchFamily="66" charset="-122"/>
                  </a:rPr>
                  <a:t>Version: 0.0.1</a:t>
                </a: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4ACE1F8-22D8-6B16-2C2D-36C708D10597}"/>
              </a:ext>
            </a:extLst>
          </p:cNvPr>
          <p:cNvSpPr txBox="1"/>
          <p:nvPr/>
        </p:nvSpPr>
        <p:spPr>
          <a:xfrm>
            <a:off x="1787237" y="3688493"/>
            <a:ext cx="3283527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键盘敲破信息的茧，</a:t>
            </a:r>
          </a:p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知识在屏幕上蔓延成河。</a:t>
            </a:r>
          </a:p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我们拒绝锁链的图书馆，</a:t>
            </a:r>
          </a:p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让每个字节都生出翅膀</a:t>
            </a:r>
            <a:r>
              <a:rPr lang="en-US" altLang="zh-CN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——</a:t>
            </a:r>
          </a:p>
          <a:p>
            <a:pPr algn="ctr"/>
            <a:endParaRPr lang="en-US" altLang="zh-CN" sz="1600" dirty="0">
              <a:ln w="3175">
                <a:solidFill>
                  <a:srgbClr val="FFCCFF"/>
                </a:solidFill>
              </a:ln>
              <a:solidFill>
                <a:srgbClr val="E2F3FA"/>
              </a:solidFill>
              <a:latin typeface="鸿雷板书简体" panose="00000500000000000000" pitchFamily="2" charset="-122"/>
              <a:ea typeface="鸿雷板书简体" panose="00000500000000000000" pitchFamily="2" charset="-122"/>
            </a:endParaRPr>
          </a:p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像蒲公英选择风的方向，</a:t>
            </a:r>
          </a:p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像野火亲吻整片荒原。</a:t>
            </a:r>
          </a:p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你可以在任何教室的晨光里，</a:t>
            </a:r>
          </a:p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拆解这星辰组成的齿轮。</a:t>
            </a:r>
          </a:p>
          <a:p>
            <a:pPr algn="ctr"/>
            <a:endParaRPr lang="zh-CN" altLang="en-US" sz="1600" dirty="0">
              <a:ln w="3175">
                <a:solidFill>
                  <a:srgbClr val="FFCCFF"/>
                </a:solidFill>
              </a:ln>
              <a:solidFill>
                <a:srgbClr val="E2F3FA"/>
              </a:solidFill>
              <a:latin typeface="鸿雷板书简体" panose="00000500000000000000" pitchFamily="2" charset="-122"/>
              <a:ea typeface="鸿雷板书简体" panose="00000500000000000000" pitchFamily="2" charset="-122"/>
            </a:endParaRPr>
          </a:p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白纸黑字的法律文书，</a:t>
            </a:r>
          </a:p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终将被改写进历史课本。</a:t>
            </a:r>
          </a:p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而我们正在创造：</a:t>
            </a:r>
          </a:p>
          <a:p>
            <a:pPr algn="ctr"/>
            <a:r>
              <a:rPr lang="zh-CN" altLang="en-US" sz="1600" dirty="0">
                <a:ln w="3175">
                  <a:solidFill>
                    <a:srgbClr val="FFCCFF"/>
                  </a:solidFill>
                </a:ln>
                <a:solidFill>
                  <a:srgbClr val="E2F3FA"/>
                </a:solidFill>
                <a:latin typeface="鸿雷板书简体" panose="00000500000000000000" pitchFamily="2" charset="-122"/>
                <a:ea typeface="鸿雷板书简体" panose="00000500000000000000" pitchFamily="2" charset="-122"/>
              </a:rPr>
              <a:t>所有公式都开源的春天。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7883031-F173-A2FC-13EA-DC4BBAC813AD}"/>
              </a:ext>
            </a:extLst>
          </p:cNvPr>
          <p:cNvSpPr txBox="1"/>
          <p:nvPr/>
        </p:nvSpPr>
        <p:spPr>
          <a:xfrm>
            <a:off x="723619" y="425177"/>
            <a:ext cx="54834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摄图摩登小方体-iFonts联名" panose="00000500000000000000" pitchFamily="2" charset="-122"/>
                <a:ea typeface="摄图摩登小方体-iFonts联名" panose="00000500000000000000" pitchFamily="2" charset="-122"/>
              </a:rPr>
              <a:t>       自由教辅是挣脱锁链的知识生命体，它们在数字原野上以二进制基因自我复制，用知识共享协议作为进化密码。这些文字拒绝成为图书馆里标价的标本，而是化作可以任意拆解重组的乐高积木</a:t>
            </a:r>
            <a:r>
              <a:rPr lang="en-US" altLang="zh-CN" sz="1200" dirty="0">
                <a:solidFill>
                  <a:schemeClr val="bg1"/>
                </a:solidFill>
                <a:latin typeface="摄图摩登小方体-iFonts联名" panose="00000500000000000000" pitchFamily="2" charset="-122"/>
                <a:ea typeface="摄图摩登小方体-iFonts联名" panose="00000500000000000000" pitchFamily="2" charset="-122"/>
              </a:rPr>
              <a:t>——</a:t>
            </a:r>
            <a:r>
              <a:rPr lang="zh-CN" altLang="en-US" sz="1200" dirty="0">
                <a:solidFill>
                  <a:schemeClr val="bg1"/>
                </a:solidFill>
                <a:latin typeface="摄图摩登小方体-iFonts联名" panose="00000500000000000000" pitchFamily="2" charset="-122"/>
                <a:ea typeface="摄图摩登小方体-iFonts联名" panose="00000500000000000000" pitchFamily="2" charset="-122"/>
              </a:rPr>
              <a:t>人们用它们搭建适合学情的脚手架，学生将其改造成应对考试的思维导图，编程爱好者则把例题转写成程序。当传统教材还在用版权页计算印数时，自由教辅早已通过网络在电子设备间自由分发，每一次转发都在为教育平权投下选票。这里没有防盗水印的牢笼，只有无数双手共同托举的、永远处于“合并中”版的知识星辰。</a:t>
            </a:r>
          </a:p>
        </p:txBody>
      </p:sp>
    </p:spTree>
    <p:extLst>
      <p:ext uri="{BB962C8B-B14F-4D97-AF65-F5344CB8AC3E}">
        <p14:creationId xmlns:p14="http://schemas.microsoft.com/office/powerpoint/2010/main" val="156132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290</Words>
  <Application>Microsoft Office PowerPoint</Application>
  <PresentationFormat>A4 纸张(210x297 毫米)</PresentationFormat>
  <Paragraphs>34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2" baseType="lpstr">
      <vt:lpstr>仓耳周珂正大榜书</vt:lpstr>
      <vt:lpstr>摄图摩登小方体-iFonts联名</vt:lpstr>
      <vt:lpstr>Baloo Bhaina</vt:lpstr>
      <vt:lpstr>Arial</vt:lpstr>
      <vt:lpstr>Aptos Display</vt:lpstr>
      <vt:lpstr>TypoPRO Dancing Script</vt:lpstr>
      <vt:lpstr>Aptos</vt:lpstr>
      <vt:lpstr>iSlide云犹体-iFonts联名</vt:lpstr>
      <vt:lpstr>鸿雷板书简体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B5-Software</dc:creator>
  <cp:lastModifiedBy>yankai niu</cp:lastModifiedBy>
  <cp:revision>13</cp:revision>
  <dcterms:created xsi:type="dcterms:W3CDTF">2025-04-04T12:32:12Z</dcterms:created>
  <dcterms:modified xsi:type="dcterms:W3CDTF">2025-04-04T13:24:07Z</dcterms:modified>
</cp:coreProperties>
</file>